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36"/>
  </p:notesMasterIdLst>
  <p:handoutMasterIdLst>
    <p:handoutMasterId r:id="rId37"/>
  </p:handoutMasterIdLst>
  <p:sldIdLst>
    <p:sldId id="295" r:id="rId7"/>
    <p:sldId id="441" r:id="rId8"/>
    <p:sldId id="442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9" r:id="rId25"/>
    <p:sldId id="303" r:id="rId26"/>
    <p:sldId id="302" r:id="rId27"/>
    <p:sldId id="304" r:id="rId28"/>
    <p:sldId id="305" r:id="rId29"/>
    <p:sldId id="296" r:id="rId30"/>
    <p:sldId id="300" r:id="rId31"/>
    <p:sldId id="297" r:id="rId32"/>
    <p:sldId id="301" r:id="rId33"/>
    <p:sldId id="298" r:id="rId34"/>
    <p:sldId id="307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74726-DA50-46B6-9B31-20D1A74CDECD}" v="14" dt="2021-08-03T13:06:29.943"/>
    <p1510:client id="{56720D12-6066-4A28-9DD9-96C07777D971}" v="1" dt="2021-08-03T13:08:59.566"/>
    <p1510:client id="{91B006DF-6A21-4418-B38B-CEA6BEBA3C68}" v="1" dt="2021-08-02T15:40:24.064"/>
    <p1510:client id="{9C272B75-B880-4880-BE0F-C5429BC2C222}" v="1" dt="2021-08-03T12:48:43.719"/>
    <p1510:client id="{BB856641-32DD-4AF2-A2E7-46D3A5E8A407}" v="3" dt="2021-08-03T12:33:42.753"/>
    <p1510:client id="{D8766430-8C99-4339-AFBF-1DE4E3F333C6}" v="1" dt="2021-08-02T14:13:42.91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466"/>
  </p:normalViewPr>
  <p:slideViewPr>
    <p:cSldViewPr snapToGrid="0">
      <p:cViewPr varScale="1">
        <p:scale>
          <a:sx n="81" d="100"/>
          <a:sy n="81" d="100"/>
        </p:scale>
        <p:origin x="120" y="16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74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11/10/2021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37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91BA35-F0D7-4FAC-82CB-B5DD81EB84C2}" type="slidenum">
              <a:rPr lang="en-US" sz="1100" smtClean="0"/>
              <a:pPr/>
              <a:t>10</a:t>
            </a:fld>
            <a:endParaRPr lang="en-US" sz="11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124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Branch hoisting – replace jump to empty block with a jump to its successor. Here, if as a result of previous optimization, </a:t>
            </a:r>
            <a:r>
              <a:rPr lang="en-US" dirty="0" err="1"/>
              <a:t>Bj</a:t>
            </a:r>
            <a:r>
              <a:rPr lang="en-US" dirty="0"/>
              <a:t> was reduced to an empty block, the block ending jump</a:t>
            </a:r>
            <a:r>
              <a:rPr lang="en-US" baseline="0" dirty="0"/>
              <a:t> in Bi is replaced with a copy of the branch from </a:t>
            </a:r>
            <a:r>
              <a:rPr lang="en-US" baseline="0" dirty="0" err="1"/>
              <a:t>Bj</a:t>
            </a:r>
            <a:r>
              <a:rPr lang="en-US" baseline="0" dirty="0"/>
              <a:t>. As a result one single branch is taken instead of two. Note that Bi cannot be </a:t>
            </a:r>
            <a:r>
              <a:rPr lang="en-US" baseline="0" dirty="0" err="1"/>
              <a:t>Bj’s</a:t>
            </a:r>
            <a:r>
              <a:rPr lang="en-US" baseline="0" dirty="0"/>
              <a:t> only predecessor otherwise Bi and </a:t>
            </a:r>
            <a:r>
              <a:rPr lang="en-US" baseline="0" dirty="0" err="1"/>
              <a:t>Bj</a:t>
            </a:r>
            <a:r>
              <a:rPr lang="en-US" baseline="0" dirty="0"/>
              <a:t> would have been combined.</a:t>
            </a:r>
          </a:p>
          <a:p>
            <a:pPr marL="0" marR="0" lvl="1" indent="0" algn="l" defTabSz="124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CC60027-0155-454B-97B6-85EE79EADB53}" type="slidenum">
              <a:rPr lang="en-US" sz="1100" smtClean="0"/>
              <a:pPr/>
              <a:t>11</a:t>
            </a:fld>
            <a:endParaRPr lang="en-US" sz="11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8F3EFC-C37C-445D-99E1-672C3A6FFFE3}" type="slidenum">
              <a:rPr lang="en-US" sz="1100" smtClean="0"/>
              <a:pPr/>
              <a:t>12</a:t>
            </a:fld>
            <a:endParaRPr lang="en-US" sz="11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Loop unrolling:</a:t>
            </a:r>
            <a:r>
              <a:rPr lang="en-US" baseline="0" dirty="0"/>
              <a:t> 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statements in the loop are independent of each other, the statements can potentially be executed in 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</a:t>
            </a:r>
          </a:p>
          <a:p>
            <a:endParaRPr lang="en-GB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en-GB" sz="1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unswitching</a:t>
            </a:r>
            <a:r>
              <a:rPr lang="en-GB" sz="1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While the loop </a:t>
            </a:r>
            <a:r>
              <a:rPr lang="en-GB" sz="1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unswitching</a:t>
            </a:r>
            <a:r>
              <a:rPr lang="en-GB" sz="1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double the amount of code written, each of the resulting new loops may be separately optimized. Difficult to optimize the loop with a conditional inside!</a:t>
            </a:r>
          </a:p>
          <a:p>
            <a:endParaRPr lang="en-GB" sz="16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7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8DE8F52-9759-4CD6-A077-F9F19CC9EB29}" type="slidenum">
              <a:rPr lang="en-US" sz="1100" smtClean="0"/>
              <a:pPr/>
              <a:t>13</a:t>
            </a:fld>
            <a:endParaRPr lang="en-US" sz="11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4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ADEAA4-CF12-438F-B80B-176A4943DF38}" type="slidenum">
              <a:rPr lang="en-US" sz="1300" smtClean="0"/>
              <a:pPr/>
              <a:t>16</a:t>
            </a:fld>
            <a:endParaRPr lang="en-US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4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4A28B8E-904D-44D5-8CBC-D1574EA255EE}" type="slidenum">
              <a:rPr lang="en-US" sz="1300" smtClean="0"/>
              <a:pPr/>
              <a:t>18</a:t>
            </a:fld>
            <a:endParaRPr lang="en-US" sz="13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124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reason to prototype – some compilers won’t promote arguments to use registers rather than stack if the function isn’t prototyped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34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http://ds.arm.com/developer-resources/tutorials/arm-compiler-optimization/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31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9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Statistical profilers probe the target program at regular intervals using operating system interrupts.</a:t>
            </a:r>
          </a:p>
          <a:p>
            <a:r>
              <a:rPr lang="en-GB" dirty="0"/>
              <a:t>- Intermediate language instrumentation tools adds</a:t>
            </a:r>
            <a:r>
              <a:rPr lang="en-GB" baseline="0" dirty="0"/>
              <a:t> stubs </a:t>
            </a:r>
            <a:r>
              <a:rPr lang="en-GB" dirty="0"/>
              <a:t>to assembly or decompiled bytecodes thus giving support for multiple higher-level source languages. </a:t>
            </a:r>
          </a:p>
          <a:p>
            <a:r>
              <a:rPr lang="en-GB" dirty="0"/>
              <a:t>- </a:t>
            </a:r>
            <a:r>
              <a:rPr lang="en-US" dirty="0"/>
              <a:t>Runtime instrumentation tools instrument</a:t>
            </a:r>
            <a:r>
              <a:rPr lang="en-US" baseline="0" dirty="0"/>
              <a:t> </a:t>
            </a:r>
            <a:r>
              <a:rPr lang="en-US" baseline="0"/>
              <a:t>the code just before execution.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7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Statistical profilers probe the target program at regular intervals using operating system interrupts.</a:t>
            </a:r>
          </a:p>
          <a:p>
            <a:r>
              <a:rPr lang="en-GB" dirty="0"/>
              <a:t>- Intermediate language instrumentation tools adds</a:t>
            </a:r>
            <a:r>
              <a:rPr lang="en-GB" baseline="0" dirty="0"/>
              <a:t> stubs </a:t>
            </a:r>
            <a:r>
              <a:rPr lang="en-GB" dirty="0"/>
              <a:t>to assembly or decompiled bytecodes thus giving support for multiple higher-level source languages. </a:t>
            </a:r>
          </a:p>
          <a:p>
            <a:r>
              <a:rPr lang="en-GB" dirty="0"/>
              <a:t>- </a:t>
            </a:r>
            <a:r>
              <a:rPr lang="en-US" dirty="0"/>
              <a:t>Runtime instrumentation tools instrument</a:t>
            </a:r>
            <a:r>
              <a:rPr lang="en-US" baseline="0" dirty="0"/>
              <a:t> </a:t>
            </a:r>
            <a:r>
              <a:rPr lang="en-US" baseline="0"/>
              <a:t>the code just before execution.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7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** This assumes a uniform power consumption across all instructions. It also assumes the operands</a:t>
            </a:r>
            <a:r>
              <a:rPr lang="en-GB" baseline="0" dirty="0"/>
              <a:t>/operand values do not influence the total power consumed (considerably anyway).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36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36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</a:t>
            </a:r>
            <a:r>
              <a:rPr lang="en-GB" baseline="0" dirty="0"/>
              <a:t> module, the ARM architecture will be comprehensively classified among the ARM processor families, and will be </a:t>
            </a:r>
            <a:r>
              <a:rPr lang="en-GB" baseline="0" dirty="0" err="1"/>
              <a:t>analyzed</a:t>
            </a:r>
            <a:r>
              <a:rPr lang="en-GB" baseline="0" dirty="0"/>
              <a:t>.  </a:t>
            </a:r>
            <a:r>
              <a:rPr lang="en-GB" b="0" baseline="0" dirty="0"/>
              <a:t>Because </a:t>
            </a:r>
            <a:r>
              <a:rPr lang="en-GB" baseline="0" dirty="0"/>
              <a:t>ARM is not a chip-manufacturer, ARM-based cores are used by numerous companies for their controllers. This makes ARM architectures a broadly accepted industry standard.</a:t>
            </a:r>
          </a:p>
          <a:p>
            <a:endParaRPr lang="en-GB" baseline="0" dirty="0"/>
          </a:p>
          <a:p>
            <a:r>
              <a:rPr lang="en-GB" baseline="0" dirty="0"/>
              <a:t>Following an overview of the general ARM architecture, and a brief overview of the processor families, this module focus on the M4 processor subfamily.  The M4 subfamily is the most comprehensive group of mobile (M-type) processors.</a:t>
            </a:r>
          </a:p>
          <a:p>
            <a:endParaRPr lang="en-GB" baseline="0" dirty="0"/>
          </a:p>
          <a:p>
            <a:r>
              <a:rPr lang="en-GB" baseline="0" dirty="0"/>
              <a:t>Note that, because in this course provides only an overview with few examples, it will be necessary for more extensive projects to use the dedicated processor </a:t>
            </a:r>
            <a:r>
              <a:rPr lang="en-GB" baseline="0"/>
              <a:t>manuals (shown </a:t>
            </a:r>
            <a:r>
              <a:rPr lang="en-GB" baseline="0" dirty="0"/>
              <a:t>on the last slide </a:t>
            </a:r>
            <a:r>
              <a:rPr lang="en-GB" baseline="0"/>
              <a:t>of this module), </a:t>
            </a:r>
            <a:r>
              <a:rPr lang="en-GB" baseline="0" dirty="0"/>
              <a:t>which describe all functions in more detail.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B4F9-F56B-4B1F-A7F6-68D0E6BDFC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8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0E6F12-19EE-4DE6-9B3E-564F1F9815F9}" type="slidenum">
              <a:rPr lang="en-US" sz="1300" smtClean="0"/>
              <a:pPr/>
              <a:t>4</a:t>
            </a:fld>
            <a:endParaRPr lang="en-US" sz="13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1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18621A6-E00E-49D5-AD98-CB3F6C1D6BFB}" type="slidenum">
              <a:rPr lang="en-US" sz="1100" smtClean="0"/>
              <a:pPr/>
              <a:t>5</a:t>
            </a:fld>
            <a:endParaRPr lang="en-US" sz="11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7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8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8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520925C-4033-404D-A90B-9C40A59A14DF}" type="slidenum">
              <a:rPr lang="en-US" sz="1100" smtClean="0"/>
              <a:pPr/>
              <a:t>9</a:t>
            </a:fld>
            <a:endParaRPr lang="en-US" sz="11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743202"/>
            <a:ext cx="10363200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422764"/>
      </p:ext>
    </p:extLst>
  </p:cSld>
  <p:clrMapOvr>
    <a:masterClrMapping/>
  </p:clrMapOvr>
  <p:transition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2" r:id="rId42"/>
    <p:sldLayoutId id="2147485543" r:id="rId43"/>
    <p:sldLayoutId id="2147485544" r:id="rId4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Programming for Power-Efficient Computing : Low Level Techniques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D01962-67FD-4963-834F-6F71376B2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 dirty="0"/>
              <a:t>MI: Eliminate code with no effect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171111"/>
            <a:ext cx="10054148" cy="4948335"/>
          </a:xfrm>
        </p:spPr>
        <p:txBody>
          <a:bodyPr numCol="2"/>
          <a:lstStyle/>
          <a:p>
            <a:pPr>
              <a:spcBef>
                <a:spcPct val="0"/>
              </a:spcBef>
            </a:pPr>
            <a:r>
              <a:rPr lang="en-US" dirty="0"/>
              <a:t>Useless code (based on data-flow graph - DFG)</a:t>
            </a:r>
          </a:p>
          <a:p>
            <a:pPr lvl="1">
              <a:spcBef>
                <a:spcPct val="0"/>
              </a:spcBef>
            </a:pPr>
            <a:r>
              <a:rPr lang="en-US" dirty="0"/>
              <a:t>Mark </a:t>
            </a:r>
            <a:r>
              <a:rPr lang="en-US" i="1" dirty="0"/>
              <a:t>critical operations</a:t>
            </a:r>
            <a:endParaRPr lang="en-US" dirty="0"/>
          </a:p>
          <a:p>
            <a:pPr lvl="2">
              <a:spcBef>
                <a:spcPct val="0"/>
              </a:spcBef>
            </a:pPr>
            <a:r>
              <a:rPr lang="en-US" dirty="0"/>
              <a:t>sets return value for procedure</a:t>
            </a:r>
          </a:p>
          <a:p>
            <a:pPr lvl="2">
              <a:spcBef>
                <a:spcPct val="0"/>
              </a:spcBef>
            </a:pPr>
            <a:r>
              <a:rPr lang="en-US" dirty="0"/>
              <a:t>input/output statement</a:t>
            </a:r>
          </a:p>
          <a:p>
            <a:pPr lvl="2">
              <a:spcBef>
                <a:spcPct val="0"/>
              </a:spcBef>
            </a:pPr>
            <a:r>
              <a:rPr lang="en-US" dirty="0"/>
              <a:t>modifies non-local data</a:t>
            </a:r>
          </a:p>
          <a:p>
            <a:pPr lvl="1">
              <a:spcBef>
                <a:spcPct val="0"/>
              </a:spcBef>
            </a:pPr>
            <a:r>
              <a:rPr lang="en-US" dirty="0"/>
              <a:t>Find operations which define data (operands) used by these critical operations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Repeat until set of critical operations doesn’t grow</a:t>
            </a:r>
          </a:p>
          <a:p>
            <a:pPr lvl="1">
              <a:spcBef>
                <a:spcPct val="0"/>
              </a:spcBef>
            </a:pPr>
            <a:r>
              <a:rPr lang="en-US" dirty="0"/>
              <a:t>Delete remaining operations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Useless control flow (based on control flow graph - CFG)</a:t>
            </a:r>
          </a:p>
          <a:p>
            <a:pPr lvl="1">
              <a:spcBef>
                <a:spcPct val="0"/>
              </a:spcBef>
            </a:pPr>
            <a:endParaRPr lang="en-US" sz="900" dirty="0"/>
          </a:p>
          <a:p>
            <a:pPr lvl="1">
              <a:spcBef>
                <a:spcPct val="0"/>
              </a:spcBef>
            </a:pPr>
            <a:r>
              <a:rPr lang="en-US" dirty="0"/>
              <a:t>Fold redundant branches</a:t>
            </a:r>
          </a:p>
          <a:p>
            <a:pPr lvl="1">
              <a:spcBef>
                <a:spcPct val="0"/>
              </a:spcBef>
            </a:pPr>
            <a:endParaRPr lang="en-US" sz="1800" dirty="0"/>
          </a:p>
          <a:p>
            <a:pPr lvl="1">
              <a:spcBef>
                <a:spcPct val="0"/>
              </a:spcBef>
            </a:pPr>
            <a:r>
              <a:rPr lang="en-US" dirty="0"/>
              <a:t>Remove empty blocks</a:t>
            </a:r>
          </a:p>
          <a:p>
            <a:pPr lvl="1">
              <a:spcBef>
                <a:spcPct val="0"/>
              </a:spcBef>
            </a:pPr>
            <a:endParaRPr lang="en-US" sz="2799" dirty="0"/>
          </a:p>
          <a:p>
            <a:pPr lvl="1">
              <a:spcBef>
                <a:spcPct val="0"/>
              </a:spcBef>
            </a:pPr>
            <a:r>
              <a:rPr lang="en-US" dirty="0"/>
              <a:t>Combine blocks</a:t>
            </a:r>
          </a:p>
          <a:p>
            <a:pPr lvl="1">
              <a:spcBef>
                <a:spcPct val="0"/>
              </a:spcBef>
            </a:pPr>
            <a:endParaRPr lang="en-US" sz="3199" dirty="0"/>
          </a:p>
          <a:p>
            <a:pPr lvl="1">
              <a:spcBef>
                <a:spcPct val="0"/>
              </a:spcBef>
            </a:pPr>
            <a:r>
              <a:rPr lang="en-US" dirty="0"/>
              <a:t>Branch hoisting</a:t>
            </a:r>
          </a:p>
          <a:p>
            <a:pPr>
              <a:spcBef>
                <a:spcPct val="0"/>
              </a:spcBef>
            </a:pPr>
            <a:endParaRPr lang="en-US" sz="1400" dirty="0"/>
          </a:p>
          <a:p>
            <a:pPr>
              <a:spcBef>
                <a:spcPct val="0"/>
              </a:spcBef>
            </a:pPr>
            <a:r>
              <a:rPr lang="en-US" dirty="0"/>
              <a:t>Unreachable code</a:t>
            </a:r>
          </a:p>
          <a:p>
            <a:pPr lvl="1">
              <a:spcBef>
                <a:spcPct val="0"/>
              </a:spcBef>
            </a:pPr>
            <a:r>
              <a:rPr lang="en-US" dirty="0"/>
              <a:t>Examine CFG for nodes without predecessors</a:t>
            </a:r>
          </a:p>
          <a:p>
            <a:pPr>
              <a:spcBef>
                <a:spcPct val="0"/>
              </a:spcBef>
            </a:pPr>
            <a:r>
              <a:rPr lang="en-US" dirty="0"/>
              <a:t>Simplification of algebraic identities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x*1 </a:t>
            </a:r>
            <a:r>
              <a:rPr lang="en-US" dirty="0">
                <a:sym typeface="Wingdings" pitchFamily="2" charset="2"/>
              </a:rPr>
              <a:t> x</a:t>
            </a:r>
          </a:p>
          <a:p>
            <a:pPr lvl="1">
              <a:spcBef>
                <a:spcPct val="0"/>
              </a:spcBef>
            </a:pPr>
            <a:r>
              <a:rPr lang="en-US" dirty="0">
                <a:sym typeface="Wingdings" pitchFamily="2" charset="2"/>
              </a:rPr>
              <a:t>x+0  x</a:t>
            </a:r>
          </a:p>
        </p:txBody>
      </p:sp>
      <p:sp>
        <p:nvSpPr>
          <p:cNvPr id="3" name="Freeform 2"/>
          <p:cNvSpPr/>
          <p:nvPr/>
        </p:nvSpPr>
        <p:spPr>
          <a:xfrm flipV="1">
            <a:off x="10539727" y="2193252"/>
            <a:ext cx="80831" cy="179207"/>
          </a:xfrm>
          <a:custGeom>
            <a:avLst/>
            <a:gdLst>
              <a:gd name="connsiteX0" fmla="*/ 0 w 165520"/>
              <a:gd name="connsiteY0" fmla="*/ 0 h 330200"/>
              <a:gd name="connsiteX1" fmla="*/ 165100 w 165520"/>
              <a:gd name="connsiteY1" fmla="*/ 165100 h 330200"/>
              <a:gd name="connsiteX2" fmla="*/ 38100 w 16552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520" h="330200">
                <a:moveTo>
                  <a:pt x="0" y="0"/>
                </a:moveTo>
                <a:cubicBezTo>
                  <a:pt x="79375" y="55033"/>
                  <a:pt x="158750" y="110067"/>
                  <a:pt x="165100" y="165100"/>
                </a:cubicBezTo>
                <a:cubicBezTo>
                  <a:pt x="171450" y="220133"/>
                  <a:pt x="104775" y="275166"/>
                  <a:pt x="38100" y="33020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6" name="Freeform 5"/>
          <p:cNvSpPr/>
          <p:nvPr/>
        </p:nvSpPr>
        <p:spPr>
          <a:xfrm flipH="1" flipV="1">
            <a:off x="10428078" y="2188729"/>
            <a:ext cx="80831" cy="179207"/>
          </a:xfrm>
          <a:custGeom>
            <a:avLst/>
            <a:gdLst>
              <a:gd name="connsiteX0" fmla="*/ 0 w 165520"/>
              <a:gd name="connsiteY0" fmla="*/ 0 h 330200"/>
              <a:gd name="connsiteX1" fmla="*/ 165100 w 165520"/>
              <a:gd name="connsiteY1" fmla="*/ 165100 h 330200"/>
              <a:gd name="connsiteX2" fmla="*/ 38100 w 16552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520" h="330200">
                <a:moveTo>
                  <a:pt x="0" y="0"/>
                </a:moveTo>
                <a:cubicBezTo>
                  <a:pt x="79375" y="55033"/>
                  <a:pt x="158750" y="110067"/>
                  <a:pt x="165100" y="165100"/>
                </a:cubicBezTo>
                <a:cubicBezTo>
                  <a:pt x="171450" y="220133"/>
                  <a:pt x="104775" y="275166"/>
                  <a:pt x="38100" y="33020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" name="TextBox 3"/>
          <p:cNvSpPr txBox="1"/>
          <p:nvPr/>
        </p:nvSpPr>
        <p:spPr>
          <a:xfrm>
            <a:off x="10473212" y="2009746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98409" y="2328855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515304" y="187159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533573" y="2493113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95938" y="2016963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21134" y="2336072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138030" y="1878809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156299" y="250033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135393" y="2212365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10775437" y="2188729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9668710" y="2703259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93906" y="3022369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536350" y="2500330"/>
            <a:ext cx="159217" cy="20153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729070" y="3186627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73212" y="3029586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513358" y="3193844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0610549" y="2932279"/>
            <a:ext cx="236879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>
            <a:off x="10055523" y="2882243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721542" y="2879334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767559" y="2493113"/>
            <a:ext cx="107768" cy="25313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839550" y="2815910"/>
            <a:ext cx="107768" cy="25313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0292477" y="2762893"/>
            <a:ext cx="135601" cy="26669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523687" y="2755676"/>
            <a:ext cx="107768" cy="25313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047645" y="3384799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72842" y="3703908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089737" y="3246644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087101" y="3868166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087101" y="358020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ight Arrow 46"/>
          <p:cNvSpPr/>
          <p:nvPr/>
        </p:nvSpPr>
        <p:spPr>
          <a:xfrm>
            <a:off x="9320376" y="3603781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9911541" y="3521564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9953633" y="3383409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911541" y="3665547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29071" y="3521563"/>
            <a:ext cx="434440" cy="34660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9263619" y="4148541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88816" y="4467650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305711" y="4010386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303075" y="4343943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9383985" y="4322292"/>
            <a:ext cx="236879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9383985" y="4677487"/>
            <a:ext cx="107987" cy="11934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9269497" y="4670269"/>
            <a:ext cx="79081" cy="12656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>
            <a:off x="9662956" y="4422848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>
            <a:off x="10055524" y="4143086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80720" y="4462195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0097616" y="400493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0016068" y="4338488"/>
            <a:ext cx="39456" cy="39867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10175890" y="4372105"/>
            <a:ext cx="236879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0175890" y="4672032"/>
            <a:ext cx="107987" cy="11934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0069783" y="4664814"/>
            <a:ext cx="70700" cy="13202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0156162" y="4338873"/>
            <a:ext cx="127715" cy="3859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3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 dirty="0"/>
              <a:t>MI: Specialize </a:t>
            </a:r>
            <a:r>
              <a:rPr lang="en-US" dirty="0"/>
              <a:t>computations</a:t>
            </a:r>
            <a:endParaRPr lang="en-US" sz="3999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Operator strength reduction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Replace multiplication with addition or shifting, division with subtraction or shifting</a:t>
            </a:r>
          </a:p>
          <a:p>
            <a:pPr lvl="1">
              <a:spcBef>
                <a:spcPct val="0"/>
              </a:spcBef>
            </a:pPr>
            <a:endParaRPr lang="en-US" sz="2400" dirty="0"/>
          </a:p>
          <a:p>
            <a:pPr>
              <a:spcBef>
                <a:spcPct val="0"/>
              </a:spcBef>
            </a:pPr>
            <a:r>
              <a:rPr lang="en-US" dirty="0"/>
              <a:t>Constant propagation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if a variable has a known value at a given point in the program, it might possible to  specialize operations based on this knowledge e.g. perform calculations at compile time rather than runtime.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Peephole optimization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Recognize patterns of assembly instructions which can be replaced with a faster set</a:t>
            </a:r>
          </a:p>
        </p:txBody>
      </p:sp>
    </p:spTree>
    <p:extLst>
      <p:ext uri="{BB962C8B-B14F-4D97-AF65-F5344CB8AC3E}">
        <p14:creationId xmlns:p14="http://schemas.microsoft.com/office/powerpoint/2010/main" val="132088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MI: Enabling Transformations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Goal is to make code more amenable to </a:t>
            </a:r>
            <a:r>
              <a:rPr lang="en-US" i="1" dirty="0"/>
              <a:t>other</a:t>
            </a:r>
            <a:r>
              <a:rPr lang="en-US" dirty="0"/>
              <a:t> optimizations</a:t>
            </a:r>
          </a:p>
          <a:p>
            <a:pPr>
              <a:spcBef>
                <a:spcPct val="0"/>
              </a:spcBef>
            </a:pPr>
            <a:endParaRPr lang="en-US" sz="900" dirty="0"/>
          </a:p>
          <a:p>
            <a:pPr>
              <a:spcBef>
                <a:spcPct val="0"/>
              </a:spcBef>
            </a:pPr>
            <a:r>
              <a:rPr lang="en-US" dirty="0"/>
              <a:t>Loop unrolling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replicate loop body </a:t>
            </a:r>
          </a:p>
          <a:p>
            <a:pPr lvl="1">
              <a:spcBef>
                <a:spcPct val="0"/>
              </a:spcBef>
            </a:pPr>
            <a:r>
              <a:rPr lang="en-US" dirty="0"/>
              <a:t>Increases speed by reducing loop overhead</a:t>
            </a:r>
          </a:p>
          <a:p>
            <a:pPr lvl="1">
              <a:spcBef>
                <a:spcPct val="0"/>
              </a:spcBef>
            </a:pPr>
            <a:r>
              <a:rPr lang="en-US" dirty="0"/>
              <a:t>At the expense of increase binary code size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dirty="0"/>
              <a:t>Loop </a:t>
            </a:r>
            <a:r>
              <a:rPr lang="en-US" dirty="0" err="1"/>
              <a:t>unswitching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hoist loop-invariant control-flow operations out of loop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dirty="0"/>
              <a:t>Renaming</a:t>
            </a:r>
          </a:p>
          <a:p>
            <a:pPr lvl="1">
              <a:spcBef>
                <a:spcPct val="0"/>
              </a:spcBef>
            </a:pPr>
            <a:r>
              <a:rPr lang="en-US" dirty="0"/>
              <a:t>value numbering gives independent name to each value defined</a:t>
            </a:r>
          </a:p>
          <a:p>
            <a:pPr lvl="1">
              <a:spcBef>
                <a:spcPct val="0"/>
              </a:spcBef>
            </a:pPr>
            <a:r>
              <a:rPr lang="en-US" dirty="0"/>
              <a:t>optimizer can recognize already-computed values which are still live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712408" y="5108603"/>
            <a:ext cx="1138190" cy="12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dirty="0"/>
              <a:t>a </a:t>
            </a:r>
            <a:r>
              <a:rPr lang="en-US" sz="1800" dirty="0">
                <a:sym typeface="Wingdings" pitchFamily="2" charset="2"/>
              </a:rPr>
              <a:t> x + y</a:t>
            </a:r>
          </a:p>
          <a:p>
            <a:r>
              <a:rPr lang="en-US" sz="1800" dirty="0">
                <a:sym typeface="Wingdings" pitchFamily="2" charset="2"/>
              </a:rPr>
              <a:t>b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 + y</a:t>
            </a:r>
          </a:p>
          <a:p>
            <a:r>
              <a:rPr lang="en-US" sz="1800" dirty="0"/>
              <a:t>a </a:t>
            </a:r>
            <a:r>
              <a:rPr lang="en-US" sz="1800" dirty="0">
                <a:sym typeface="Wingdings" pitchFamily="2" charset="2"/>
              </a:rPr>
              <a:t> 17</a:t>
            </a:r>
          </a:p>
          <a:p>
            <a:r>
              <a:rPr lang="en-US" sz="1800" dirty="0"/>
              <a:t>c </a:t>
            </a:r>
            <a:r>
              <a:rPr lang="en-US" sz="1800" dirty="0">
                <a:sym typeface="Wingdings" pitchFamily="2" charset="2"/>
              </a:rPr>
              <a:t> x + y</a:t>
            </a:r>
            <a:endParaRPr lang="en-US" sz="1800" dirty="0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550678" y="5108603"/>
            <a:ext cx="1426664" cy="12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dirty="0"/>
              <a:t>a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+ y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</a:t>
            </a:r>
          </a:p>
          <a:p>
            <a:r>
              <a:rPr lang="en-US" sz="1800" dirty="0"/>
              <a:t>b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+ y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</a:t>
            </a:r>
          </a:p>
          <a:p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17</a:t>
            </a:r>
          </a:p>
          <a:p>
            <a:r>
              <a:rPr lang="en-US" sz="1800" dirty="0"/>
              <a:t>c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</a:t>
            </a:r>
            <a:r>
              <a:rPr lang="en-US" sz="1800" baseline="-25000" dirty="0">
                <a:sym typeface="Wingdings" pitchFamily="2" charset="2"/>
              </a:rPr>
              <a:t>0</a:t>
            </a:r>
            <a:r>
              <a:rPr lang="en-US" sz="1800" dirty="0">
                <a:sym typeface="Wingdings" pitchFamily="2" charset="2"/>
              </a:rPr>
              <a:t> + y</a:t>
            </a:r>
            <a:r>
              <a:rPr lang="en-US" sz="1800" baseline="-25000" dirty="0">
                <a:sym typeface="Wingdings" pitchFamily="2" charset="2"/>
              </a:rPr>
              <a:t>0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959896" y="3081698"/>
            <a:ext cx="2375714" cy="1255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sz="1400" dirty="0"/>
              <a:t>for (i=0; i</a:t>
            </a:r>
            <a:r>
              <a:rPr lang="nn-NO" sz="1400" i="1" dirty="0"/>
              <a:t>&lt;</a:t>
            </a:r>
            <a:r>
              <a:rPr lang="nn-NO" sz="1400" dirty="0"/>
              <a:t>N; i++) 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  if(x&gt;y)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                a[i] = b[i] * x;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else</a:t>
            </a:r>
            <a:endParaRPr lang="nn-NO" sz="1400" i="1" dirty="0"/>
          </a:p>
          <a:p>
            <a:pPr algn="ctr">
              <a:lnSpc>
                <a:spcPct val="90000"/>
              </a:lnSpc>
            </a:pPr>
            <a:r>
              <a:rPr lang="nn-NO" sz="1400" dirty="0"/>
              <a:t>                       a[i] = b[i] * y;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9623575" y="2937715"/>
            <a:ext cx="2375714" cy="164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nn-NO" sz="1400" dirty="0"/>
              <a:t>    if(x&gt;y){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for (i=0; i</a:t>
            </a:r>
            <a:r>
              <a:rPr lang="nn-NO" sz="1400" i="1" dirty="0"/>
              <a:t>&lt;</a:t>
            </a:r>
            <a:r>
              <a:rPr lang="nn-NO" sz="1400" dirty="0"/>
              <a:t>N; i++)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a[i] = b[i] * x; 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} else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 for (i=0; i</a:t>
            </a:r>
            <a:r>
              <a:rPr lang="nn-NO" sz="1400" i="1" dirty="0"/>
              <a:t>&lt;</a:t>
            </a:r>
            <a:r>
              <a:rPr lang="nn-NO" sz="1400" dirty="0"/>
              <a:t>N; i++)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a[i] = b[i] * y; 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}</a:t>
            </a:r>
          </a:p>
        </p:txBody>
      </p:sp>
      <p:sp>
        <p:nvSpPr>
          <p:cNvPr id="8" name="Right Arrow 7"/>
          <p:cNvSpPr/>
          <p:nvPr/>
        </p:nvSpPr>
        <p:spPr>
          <a:xfrm>
            <a:off x="9479593" y="3619813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24009" y="1713862"/>
            <a:ext cx="2375714" cy="48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sz="1400" dirty="0"/>
              <a:t>for (i = 0; i &lt; 100; i++)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function-call ();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71714" y="1701208"/>
            <a:ext cx="2375714" cy="8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sz="1400" dirty="0"/>
              <a:t>for (i = 0; i &lt; 100; i+=2){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function-call ();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function-call ();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 }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98775" y="1917182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93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/>
              <a:t>Machine-Dependent Optimizations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Take advantage of special instructions, addressing modes and hardware features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Instruction pre-fetch, branch prediction (special processor circuitry)</a:t>
            </a:r>
          </a:p>
          <a:p>
            <a:pPr lvl="1">
              <a:spcBef>
                <a:spcPct val="0"/>
              </a:spcBef>
            </a:pPr>
            <a:r>
              <a:rPr lang="en-US" dirty="0"/>
              <a:t>Conditional instruction execution (Arm instructions)</a:t>
            </a:r>
          </a:p>
          <a:p>
            <a:pPr lvl="1">
              <a:spcBef>
                <a:spcPct val="0"/>
              </a:spcBef>
            </a:pPr>
            <a:r>
              <a:rPr lang="en-US" dirty="0"/>
              <a:t>Advanced addressing modes (processor ISA dependent)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Manage or hide latency (pipeline, memory system, ALU)</a:t>
            </a:r>
          </a:p>
          <a:p>
            <a:pPr lvl="1">
              <a:spcBef>
                <a:spcPct val="0"/>
              </a:spcBef>
            </a:pPr>
            <a:r>
              <a:rPr lang="en-US" dirty="0"/>
              <a:t>Large memory latency – reschedule operations to keep the processor busy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Rearrange loop iteration order for cache locality (e.g. to use GPU local memory)</a:t>
            </a:r>
          </a:p>
          <a:p>
            <a:pPr lvl="1">
              <a:spcBef>
                <a:spcPct val="0"/>
              </a:spcBef>
            </a:pPr>
            <a:r>
              <a:rPr lang="en-US" dirty="0"/>
              <a:t>Change data layout to improve cache locality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Manage limited machine resources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Register allocation</a:t>
            </a:r>
          </a:p>
        </p:txBody>
      </p:sp>
    </p:spTree>
    <p:extLst>
      <p:ext uri="{BB962C8B-B14F-4D97-AF65-F5344CB8AC3E}">
        <p14:creationId xmlns:p14="http://schemas.microsoft.com/office/powerpoint/2010/main" val="97749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stop the compiler from optimizing?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ADD227C-0265-4B5B-B6BA-AFE0EEB71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Excessive Variable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declaring variables as </a:t>
            </a:r>
            <a:r>
              <a:rPr lang="en-US" dirty="0" err="1"/>
              <a:t>globals</a:t>
            </a:r>
            <a:r>
              <a:rPr lang="en-US" dirty="0"/>
              <a:t> or statics when they could be locals</a:t>
            </a:r>
          </a:p>
          <a:p>
            <a:endParaRPr lang="en-US" dirty="0"/>
          </a:p>
          <a:p>
            <a:r>
              <a:rPr lang="en-US" dirty="0" err="1"/>
              <a:t>Globals</a:t>
            </a:r>
            <a:r>
              <a:rPr lang="en-US" dirty="0"/>
              <a:t> and statics are allocated permanent storage in memory, not reusable stack space</a:t>
            </a:r>
          </a:p>
          <a:p>
            <a:endParaRPr lang="en-US" dirty="0"/>
          </a:p>
          <a:p>
            <a:r>
              <a:rPr lang="en-US" dirty="0"/>
              <a:t>Compiler assumes that any function may access a global variable</a:t>
            </a:r>
          </a:p>
          <a:p>
            <a:pPr lvl="1"/>
            <a:r>
              <a:rPr lang="en-US" dirty="0"/>
              <a:t>Function must write back any </a:t>
            </a:r>
            <a:r>
              <a:rPr lang="en-US" dirty="0" err="1"/>
              <a:t>globals</a:t>
            </a:r>
            <a:r>
              <a:rPr lang="en-US" dirty="0"/>
              <a:t> it has modified before calling a subroutine</a:t>
            </a:r>
          </a:p>
          <a:p>
            <a:pPr lvl="1"/>
            <a:r>
              <a:rPr lang="en-US" dirty="0"/>
              <a:t>Function must reload any </a:t>
            </a:r>
            <a:r>
              <a:rPr lang="en-US" dirty="0" err="1"/>
              <a:t>globals</a:t>
            </a:r>
            <a:r>
              <a:rPr lang="en-US" dirty="0"/>
              <a:t> to use after calling the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9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Automatic Promotions in Arithmetic Expressions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How are expressions with mixed data types evaluated?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ANSI C Standard has rules for arithmetic conversions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If either operand is a long double, promote the other to a long double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Else if either is a double, promote the other to a double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Else if either is a float, promote the other to a float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Else if either is a unsigned long </a:t>
            </a:r>
            <a:r>
              <a:rPr lang="en-US" dirty="0" err="1"/>
              <a:t>int</a:t>
            </a:r>
            <a:r>
              <a:rPr lang="en-US" dirty="0"/>
              <a:t>, promote the other to a unsigned long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Else if either is a long </a:t>
            </a:r>
            <a:r>
              <a:rPr lang="en-US" dirty="0" err="1"/>
              <a:t>int</a:t>
            </a:r>
            <a:r>
              <a:rPr lang="en-US" dirty="0"/>
              <a:t>, promote the other to a long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Else if either is an unsigned </a:t>
            </a:r>
            <a:r>
              <a:rPr lang="en-US" dirty="0" err="1"/>
              <a:t>int</a:t>
            </a:r>
            <a:r>
              <a:rPr lang="en-US" dirty="0"/>
              <a:t>, promote the other to an unsigned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Else both are promoted to </a:t>
            </a:r>
            <a:r>
              <a:rPr lang="en-US" dirty="0" err="1"/>
              <a:t>int</a:t>
            </a:r>
            <a:r>
              <a:rPr lang="en-US" dirty="0"/>
              <a:t>: short, char, bit field</a:t>
            </a:r>
          </a:p>
          <a:p>
            <a:pPr lvl="1">
              <a:spcBef>
                <a:spcPct val="0"/>
              </a:spcBef>
            </a:pPr>
            <a:r>
              <a:rPr lang="en-US" i="1" dirty="0"/>
              <a:t>special rules for dealing with signed/unsigned differences left out</a:t>
            </a:r>
          </a:p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82964" y="1447733"/>
            <a:ext cx="3122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Lucida Console" pitchFamily="49" charset="0"/>
              </a:rPr>
              <a:t>float f;</a:t>
            </a:r>
          </a:p>
          <a:p>
            <a:pPr lvl="0"/>
            <a:r>
              <a:rPr lang="en-US" b="1" dirty="0">
                <a:latin typeface="Lucida Console" pitchFamily="49" charset="0"/>
              </a:rPr>
              <a:t>char c;</a:t>
            </a:r>
          </a:p>
          <a:p>
            <a:pPr lvl="0"/>
            <a:r>
              <a:rPr lang="en-US" b="1" dirty="0" err="1">
                <a:latin typeface="Lucida Console" pitchFamily="49" charset="0"/>
              </a:rPr>
              <a:t>int</a:t>
            </a:r>
            <a:r>
              <a:rPr lang="en-US" b="1" dirty="0">
                <a:latin typeface="Lucida Console" pitchFamily="49" charset="0"/>
              </a:rPr>
              <a:t> r;</a:t>
            </a:r>
          </a:p>
          <a:p>
            <a:pPr lvl="0"/>
            <a:endParaRPr lang="en-US" b="1" dirty="0">
              <a:latin typeface="Lucida Console" pitchFamily="49" charset="0"/>
            </a:endParaRPr>
          </a:p>
          <a:p>
            <a:pPr lvl="0"/>
            <a:r>
              <a:rPr lang="en-US" b="1" dirty="0">
                <a:latin typeface="Lucida Console" pitchFamily="49" charset="0"/>
              </a:rPr>
              <a:t>r = f * c;</a:t>
            </a:r>
          </a:p>
        </p:txBody>
      </p:sp>
    </p:spTree>
    <p:extLst>
      <p:ext uri="{BB962C8B-B14F-4D97-AF65-F5344CB8AC3E}">
        <p14:creationId xmlns:p14="http://schemas.microsoft.com/office/powerpoint/2010/main" val="216619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Resulting Object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4084889"/>
            <a:ext cx="11233150" cy="2034557"/>
          </a:xfrm>
        </p:spPr>
        <p:txBody>
          <a:bodyPr/>
          <a:lstStyle/>
          <a:p>
            <a:r>
              <a:rPr lang="en-US" dirty="0"/>
              <a:t>Time and code space overhead of conversion routines</a:t>
            </a:r>
          </a:p>
          <a:p>
            <a:endParaRPr lang="en-US" dirty="0"/>
          </a:p>
          <a:p>
            <a:r>
              <a:rPr lang="en-US" dirty="0"/>
              <a:t>Avoid mixed type expressions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4522" y="1447800"/>
            <a:ext cx="312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Lucida Console" pitchFamily="49" charset="0"/>
              </a:rPr>
              <a:t>float f;</a:t>
            </a:r>
          </a:p>
          <a:p>
            <a:pPr lvl="0"/>
            <a:r>
              <a:rPr lang="en-US" sz="2000" b="1" dirty="0">
                <a:latin typeface="Lucida Console" pitchFamily="49" charset="0"/>
              </a:rPr>
              <a:t>char c;</a:t>
            </a:r>
          </a:p>
          <a:p>
            <a:pPr lvl="0"/>
            <a:r>
              <a:rPr lang="en-US" sz="2000" b="1" dirty="0" err="1">
                <a:latin typeface="Lucida Console" pitchFamily="49" charset="0"/>
              </a:rPr>
              <a:t>int</a:t>
            </a:r>
            <a:r>
              <a:rPr lang="en-US" sz="2000" b="1" dirty="0">
                <a:latin typeface="Lucida Console" pitchFamily="49" charset="0"/>
              </a:rPr>
              <a:t> r;</a:t>
            </a:r>
          </a:p>
          <a:p>
            <a:pPr lvl="0"/>
            <a:endParaRPr lang="en-US" sz="2000" b="1" dirty="0">
              <a:latin typeface="Lucida Console" pitchFamily="49" charset="0"/>
            </a:endParaRPr>
          </a:p>
          <a:p>
            <a:pPr lvl="0"/>
            <a:r>
              <a:rPr lang="en-US" sz="2000" b="1" dirty="0">
                <a:latin typeface="Lucida Console" pitchFamily="49" charset="0"/>
              </a:rPr>
              <a:t>r = f * c;</a:t>
            </a:r>
          </a:p>
          <a:p>
            <a:endParaRPr lang="en-US" sz="2000" b="1" dirty="0">
              <a:latin typeface="Lucida Console" pitchFamily="49" charset="0"/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6239983" y="542933"/>
            <a:ext cx="5327359" cy="3475273"/>
          </a:xfrm>
          <a:prstGeom prst="borderCallout1">
            <a:avLst>
              <a:gd name="adj1" fmla="val 45427"/>
              <a:gd name="adj2" fmla="val -252"/>
              <a:gd name="adj3" fmla="val 64007"/>
              <a:gd name="adj4" fmla="val -4132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Call routine to convert c to float</a:t>
            </a:r>
          </a:p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Call routine to perform floating point multiply with f</a:t>
            </a:r>
          </a:p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Call routine to convert result from floating point to integer</a:t>
            </a:r>
          </a:p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store result in r</a:t>
            </a:r>
          </a:p>
        </p:txBody>
      </p:sp>
    </p:spTree>
    <p:extLst>
      <p:ext uri="{BB962C8B-B14F-4D97-AF65-F5344CB8AC3E}">
        <p14:creationId xmlns:p14="http://schemas.microsoft.com/office/powerpoint/2010/main" val="232766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199" b="1" dirty="0"/>
              <a:t>ANSI C Standard for Argument Promotions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Integral function arguments smaller than an </a:t>
            </a:r>
            <a:r>
              <a:rPr lang="en-US" dirty="0" err="1"/>
              <a:t>int</a:t>
            </a:r>
            <a:r>
              <a:rPr lang="en-US" dirty="0"/>
              <a:t> for non-prototyped functions are promoted to </a:t>
            </a:r>
            <a:r>
              <a:rPr lang="en-US" dirty="0" err="1"/>
              <a:t>ints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Extra time converting to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Extra space on stack</a:t>
            </a:r>
          </a:p>
          <a:p>
            <a:pPr>
              <a:spcBef>
                <a:spcPct val="0"/>
              </a:spcBef>
            </a:pPr>
            <a:r>
              <a:rPr lang="en-US" dirty="0"/>
              <a:t>So prototype all functions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Function: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 err="1">
                <a:latin typeface="Verdana" pitchFamily="34" charset="0"/>
              </a:rPr>
              <a:t>int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Find_Average</a:t>
            </a:r>
            <a:r>
              <a:rPr lang="en-US" sz="1600" dirty="0">
                <a:latin typeface="Verdana" pitchFamily="34" charset="0"/>
              </a:rPr>
              <a:t>(char a, char b, char c, char d)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>
                <a:latin typeface="Verdana" pitchFamily="34" charset="0"/>
              </a:rPr>
              <a:t>. . . 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>
                <a:latin typeface="Verdana" pitchFamily="34" charset="0"/>
              </a:rPr>
              <a:t>}</a:t>
            </a:r>
            <a:r>
              <a:rPr lang="en-US" sz="2000" dirty="0">
                <a:latin typeface="Verdana" pitchFamily="34" charset="0"/>
              </a:rPr>
              <a:t>	</a:t>
            </a:r>
          </a:p>
          <a:p>
            <a:pPr lvl="1">
              <a:spcBef>
                <a:spcPct val="0"/>
              </a:spcBef>
            </a:pPr>
            <a:r>
              <a:rPr lang="en-US" dirty="0"/>
              <a:t>Correct, complete prototype: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 err="1">
                <a:latin typeface="Verdana" pitchFamily="34" charset="0"/>
              </a:rPr>
              <a:t>int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Find_Average</a:t>
            </a:r>
            <a:r>
              <a:rPr lang="en-US" sz="1600" dirty="0">
                <a:latin typeface="Verdana" pitchFamily="34" charset="0"/>
              </a:rPr>
              <a:t>(char a, char b, char c, char d);</a:t>
            </a:r>
            <a:endParaRPr lang="en-US" sz="1600" dirty="0"/>
          </a:p>
          <a:p>
            <a:pPr lvl="1">
              <a:spcBef>
                <a:spcPct val="0"/>
              </a:spcBef>
            </a:pPr>
            <a:r>
              <a:rPr lang="en-US" dirty="0"/>
              <a:t>Parameter names are optional but good for documentation/maintainability.</a:t>
            </a:r>
          </a:p>
          <a:p>
            <a:pPr>
              <a:spcBef>
                <a:spcPct val="0"/>
              </a:spcBef>
            </a:pPr>
            <a:r>
              <a:rPr lang="en-US" dirty="0"/>
              <a:t>Where should the prototype go?</a:t>
            </a:r>
          </a:p>
          <a:p>
            <a:pPr lvl="1">
              <a:spcBef>
                <a:spcPct val="0"/>
              </a:spcBef>
            </a:pPr>
            <a:r>
              <a:rPr lang="en-US" dirty="0"/>
              <a:t>If program is broken into modules, put prototype in header (.h) file</a:t>
            </a:r>
          </a:p>
          <a:p>
            <a:pPr lvl="1">
              <a:spcBef>
                <a:spcPct val="0"/>
              </a:spcBef>
            </a:pPr>
            <a:r>
              <a:rPr lang="en-US" dirty="0"/>
              <a:t>Otherwise put prototype near top of C code file, before the function is called</a:t>
            </a:r>
          </a:p>
        </p:txBody>
      </p:sp>
    </p:spTree>
    <p:extLst>
      <p:ext uri="{BB962C8B-B14F-4D97-AF65-F5344CB8AC3E}">
        <p14:creationId xmlns:p14="http://schemas.microsoft.com/office/powerpoint/2010/main" val="20153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7" y="909304"/>
            <a:ext cx="11446621" cy="5210699"/>
          </a:xfrm>
        </p:spPr>
        <p:txBody>
          <a:bodyPr/>
          <a:lstStyle/>
          <a:p>
            <a:r>
              <a:rPr lang="en-GB" dirty="0"/>
              <a:t>Optimizing for code vs. speed</a:t>
            </a:r>
          </a:p>
          <a:p>
            <a:pPr lvl="1"/>
            <a:r>
              <a:rPr lang="en-GB" dirty="0"/>
              <a:t>–</a:t>
            </a:r>
            <a:r>
              <a:rPr lang="en-GB" dirty="0" err="1"/>
              <a:t>Otime</a:t>
            </a:r>
            <a:r>
              <a:rPr lang="en-GB" dirty="0"/>
              <a:t>: the compiler aggressively optimizes for time e.g. aggressive </a:t>
            </a:r>
            <a:r>
              <a:rPr lang="en-GB" dirty="0" err="1"/>
              <a:t>inlining</a:t>
            </a:r>
            <a:r>
              <a:rPr lang="en-GB" dirty="0"/>
              <a:t>, at the expense of a possible increase in image (binary) size.</a:t>
            </a:r>
          </a:p>
          <a:p>
            <a:pPr lvl="1"/>
            <a:r>
              <a:rPr lang="en-GB" dirty="0"/>
              <a:t>–</a:t>
            </a:r>
            <a:r>
              <a:rPr lang="en-GB" dirty="0" err="1"/>
              <a:t>Ospace</a:t>
            </a:r>
            <a:r>
              <a:rPr lang="en-GB" dirty="0"/>
              <a:t>: the compiler optimizes for image size at the expense of a possible increase in execution time. </a:t>
            </a:r>
          </a:p>
          <a:p>
            <a:r>
              <a:rPr lang="en-GB" dirty="0"/>
              <a:t>Optimization levels:</a:t>
            </a:r>
          </a:p>
          <a:p>
            <a:pPr lvl="1"/>
            <a:r>
              <a:rPr lang="en-GB" dirty="0"/>
              <a:t>-O0 : Minimum optimization. Turns off most optimizations. Best possible debug view.</a:t>
            </a:r>
          </a:p>
          <a:p>
            <a:pPr lvl="1"/>
            <a:r>
              <a:rPr lang="en-GB" dirty="0"/>
              <a:t>-O1 : Restricted optimization e.g. removes unused inline functions. Turns off optimizations that seriously degrade the debug view.</a:t>
            </a:r>
          </a:p>
          <a:p>
            <a:pPr lvl="1"/>
            <a:r>
              <a:rPr lang="en-GB" dirty="0"/>
              <a:t>-O2 : High optimization. e.g. compiler automatically </a:t>
            </a:r>
            <a:r>
              <a:rPr lang="en-GB" dirty="0" err="1"/>
              <a:t>inlines</a:t>
            </a:r>
            <a:r>
              <a:rPr lang="en-GB" dirty="0"/>
              <a:t> functions if optimizing for time. The compiler may perform optimizations that cannot be described by debug information. </a:t>
            </a:r>
          </a:p>
          <a:p>
            <a:pPr lvl="1"/>
            <a:r>
              <a:rPr lang="en-GB" dirty="0"/>
              <a:t>-O3 : Maximum optimization e.g. loop unrolling if optimizing for time. This can give significant performance benefits at a small code size cost, but at the risk of a longer build time.</a:t>
            </a:r>
          </a:p>
          <a:p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85" y="117399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Compiler Optimization Levels e.g. Arm Compiler</a:t>
            </a:r>
          </a:p>
        </p:txBody>
      </p:sp>
    </p:spTree>
    <p:extLst>
      <p:ext uri="{BB962C8B-B14F-4D97-AF65-F5344CB8AC3E}">
        <p14:creationId xmlns:p14="http://schemas.microsoft.com/office/powerpoint/2010/main" val="112946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Outline the stages of the compiler </a:t>
            </a:r>
          </a:p>
          <a:p>
            <a:r>
              <a:rPr lang="en-GB" sz="2400" dirty="0"/>
              <a:t>Identify the two types of scalar optimizations and their features. </a:t>
            </a:r>
          </a:p>
          <a:p>
            <a:r>
              <a:rPr lang="en-GB" sz="2400" dirty="0"/>
              <a:t>Explain machine-independent code optimization and its advantages. </a:t>
            </a:r>
          </a:p>
          <a:p>
            <a:r>
              <a:rPr lang="en-GB" sz="2400" dirty="0"/>
              <a:t>Explain machine-dependent code optimization and its advantages. </a:t>
            </a:r>
          </a:p>
          <a:p>
            <a:r>
              <a:rPr lang="en-GB" sz="2400" dirty="0"/>
              <a:t>Describe how the following could hinder compiler optimization: excessive variable scope and Automatic Promotions in Arithmetic Expressions. </a:t>
            </a:r>
          </a:p>
          <a:p>
            <a:r>
              <a:rPr lang="en-GB" sz="2400" dirty="0"/>
              <a:t>Compare and contrast optimisation for power, energy, speed and code size.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TELL IF THE COMPILER  HAS APPLIED THE OPTIMIZATIONS?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DD50C-16B7-42D9-9EF5-2910311C9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9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Profiling Computer Programs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Code profilers are tools that instrument computer programs (either the program source code or its binary form(s)).</a:t>
            </a:r>
          </a:p>
          <a:p>
            <a:r>
              <a:rPr lang="en-US" dirty="0"/>
              <a:t>Code profilers can measure the frequency and execution time of certain instructions or function calls, memory accesses and memory usage, event trace etc.</a:t>
            </a:r>
          </a:p>
          <a:p>
            <a:r>
              <a:rPr lang="en-US" dirty="0"/>
              <a:t>Code profilers are crucial for code optimization e.g. for speed, memory footprint, energy/power.</a:t>
            </a:r>
          </a:p>
          <a:p>
            <a:r>
              <a:rPr lang="en-US" dirty="0"/>
              <a:t>Some of the most popular profilers include: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Statistical profilers such as  Shark (OSX), </a:t>
            </a:r>
            <a:r>
              <a:rPr lang="en-US" dirty="0" err="1"/>
              <a:t>oprofile</a:t>
            </a:r>
            <a:r>
              <a:rPr lang="en-US" dirty="0"/>
              <a:t> (Linux),  </a:t>
            </a:r>
            <a:r>
              <a:rPr lang="en-US" dirty="0" err="1"/>
              <a:t>VTune</a:t>
            </a:r>
            <a:r>
              <a:rPr lang="en-US" dirty="0"/>
              <a:t> (Intel) and Streamline (Arm).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Intermediate language instrumentation tools such as </a:t>
            </a:r>
            <a:r>
              <a:rPr lang="en-US" dirty="0" err="1"/>
              <a:t>OpenPAT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Runtime instrumentation tools such as  </a:t>
            </a:r>
            <a:r>
              <a:rPr lang="en-US" dirty="0" err="1"/>
              <a:t>Valgrind</a:t>
            </a:r>
            <a:r>
              <a:rPr lang="en-US" dirty="0"/>
              <a:t> and </a:t>
            </a:r>
            <a:r>
              <a:rPr lang="en-US" dirty="0" err="1"/>
              <a:t>DynamoRIO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37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can we modify the source code to help the compiler optimize?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D77D2-21C3-4D79-9D87-8B65CEDB4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2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Optimization Process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457109" indent="-457109">
              <a:buFont typeface="+mj-lt"/>
              <a:buAutoNum type="arabicPeriod"/>
            </a:pPr>
            <a:r>
              <a:rPr lang="en-US" dirty="0"/>
              <a:t>Read the Compiler Manual</a:t>
            </a:r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pPr marL="457109" indent="-457109">
              <a:buFont typeface="+mj-lt"/>
              <a:buAutoNum type="arabicPeriod"/>
            </a:pPr>
            <a:r>
              <a:rPr lang="en-US" dirty="0"/>
              <a:t>Apply the necessary hints/directives for the compiler to achieve the sought optimizations</a:t>
            </a:r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pPr marL="457109" indent="-457109">
              <a:buFont typeface="+mj-lt"/>
              <a:buAutoNum type="arabicPeriod"/>
            </a:pPr>
            <a:r>
              <a:rPr lang="en-US" dirty="0"/>
              <a:t>Inspect the results</a:t>
            </a:r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pPr marL="457109" indent="-457109">
              <a:buFont typeface="+mj-lt"/>
              <a:buAutoNum type="arabicPeriod"/>
            </a:pPr>
            <a:r>
              <a:rPr lang="en-US" dirty="0"/>
              <a:t>Go back to 1 and/or 2 if the results are not satisfactory</a:t>
            </a:r>
          </a:p>
          <a:p>
            <a:pPr marL="514247" indent="-514247">
              <a:buFont typeface="+mj-lt"/>
              <a:buAutoNum type="arabicPeriod"/>
            </a:pPr>
            <a:endParaRPr lang="en-US" sz="3199" dirty="0"/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588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1125279"/>
            <a:ext cx="11590605" cy="2879652"/>
          </a:xfrm>
        </p:spPr>
        <p:txBody>
          <a:bodyPr/>
          <a:lstStyle/>
          <a:p>
            <a:r>
              <a:rPr lang="en-GB" dirty="0"/>
              <a:t>Not always. Optimizing for power aims to reduce the amount of energy consumed over an interval of time whereas optimizing for energy aims to optimize the total energy consumed.</a:t>
            </a:r>
          </a:p>
          <a:p>
            <a:r>
              <a:rPr lang="en-GB" dirty="0"/>
              <a:t>Remember: power is linked to heat, energy is the total you pay for in the end.</a:t>
            </a:r>
          </a:p>
          <a:p>
            <a:r>
              <a:rPr lang="en-GB" dirty="0"/>
              <a:t>Assume the power consumption is defined by the number of instructions executed at any moment in time**. By rescheduling instructions on a VLIW processor for instance, or any parallel computer system, we can have different power and energy consumption profiles.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1" y="189322"/>
            <a:ext cx="12184418" cy="719982"/>
          </a:xfrm>
        </p:spPr>
        <p:txBody>
          <a:bodyPr>
            <a:noAutofit/>
          </a:bodyPr>
          <a:lstStyle/>
          <a:p>
            <a:r>
              <a:rPr lang="en-GB" sz="3599" dirty="0"/>
              <a:t>Is Optimizing For Power The Same As Optimizing For Energy? </a:t>
            </a:r>
            <a:r>
              <a:rPr lang="en-GB" sz="2400" dirty="0"/>
              <a:t>(1/2)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0255" y="493337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669323" y="4496458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64764" y="493337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262019" y="4496458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559273" y="493337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856528" y="4496458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52235" y="5370284"/>
            <a:ext cx="3963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70254" y="3932940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90630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489697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785139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6082394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379648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676903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74157" y="5370284"/>
            <a:ext cx="3963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90630" y="3932940"/>
            <a:ext cx="2322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02033" y="4182429"/>
            <a:ext cx="297254" cy="11903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8001100" y="4182429"/>
            <a:ext cx="297254" cy="11903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8296541" y="4182429"/>
            <a:ext cx="297255" cy="11903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8445169" y="5372766"/>
            <a:ext cx="14367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702032" y="3932939"/>
            <a:ext cx="0" cy="10029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92494" y="4364888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95697" y="4481818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85745" y="5444757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77433" y="5444757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2371140" y="4698778"/>
            <a:ext cx="2932956" cy="35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>
            <a:off x="2966576" y="4364887"/>
            <a:ext cx="146814" cy="568483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2459454" y="5801285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(a)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36935" y="5804714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64291" y="5450088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70496" y="4289171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876421" y="5777100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(c)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7031887" y="4724844"/>
            <a:ext cx="2375450" cy="35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507285" y="4076922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</p:spTree>
    <p:extLst>
      <p:ext uri="{BB962C8B-B14F-4D97-AF65-F5344CB8AC3E}">
        <p14:creationId xmlns:p14="http://schemas.microsoft.com/office/powerpoint/2010/main" val="332730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909304"/>
            <a:ext cx="11590605" cy="2879652"/>
          </a:xfrm>
        </p:spPr>
        <p:txBody>
          <a:bodyPr/>
          <a:lstStyle/>
          <a:p>
            <a:r>
              <a:rPr lang="en-GB" dirty="0"/>
              <a:t>Suppose we can execute certain instructions faster (e.g. in half the time) by using certain hardware features e.g. exploiting special SIMD hardware.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1" y="189321"/>
            <a:ext cx="12184418" cy="647991"/>
          </a:xfrm>
        </p:spPr>
        <p:txBody>
          <a:bodyPr>
            <a:noAutofit/>
          </a:bodyPr>
          <a:lstStyle/>
          <a:p>
            <a:r>
              <a:rPr lang="en-GB" sz="3599" dirty="0"/>
              <a:t>Is Optimizing For Power The Same As Optimizing For Energy? </a:t>
            </a:r>
            <a:r>
              <a:rPr lang="en-GB" sz="2400" dirty="0"/>
              <a:t>(2/2)</a:t>
            </a:r>
            <a:endParaRPr lang="en-GB" sz="3599" dirty="0"/>
          </a:p>
        </p:txBody>
      </p:sp>
      <p:sp>
        <p:nvSpPr>
          <p:cNvPr id="40" name="TextBox 39"/>
          <p:cNvSpPr txBox="1"/>
          <p:nvPr/>
        </p:nvSpPr>
        <p:spPr>
          <a:xfrm>
            <a:off x="6024009" y="3716964"/>
            <a:ext cx="4535454" cy="6479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GB" dirty="0"/>
              <a:t>Scheduling (d) exploits certain hardware features (using the same power budget)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70136" y="2837798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969204" y="2400885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264645" y="2837798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2561900" y="2400885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859154" y="2837798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3156409" y="2400885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53663" y="3274711"/>
            <a:ext cx="3963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670136" y="1837367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92375" y="2269315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92830" y="3349184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68" name="Arc 67"/>
          <p:cNvSpPr/>
          <p:nvPr/>
        </p:nvSpPr>
        <p:spPr>
          <a:xfrm>
            <a:off x="2266457" y="2269314"/>
            <a:ext cx="146814" cy="568483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2022255" y="2086855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59335" y="3705712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(a)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1670138" y="2589846"/>
            <a:ext cx="2179864" cy="1799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833718" y="284562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7132785" y="2408708"/>
            <a:ext cx="148627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/>
          <p:cNvSpPr/>
          <p:nvPr/>
        </p:nvSpPr>
        <p:spPr>
          <a:xfrm>
            <a:off x="7428227" y="284562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/>
          <p:cNvSpPr/>
          <p:nvPr/>
        </p:nvSpPr>
        <p:spPr>
          <a:xfrm>
            <a:off x="7725481" y="2408708"/>
            <a:ext cx="148627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/>
          <p:cNvSpPr/>
          <p:nvPr/>
        </p:nvSpPr>
        <p:spPr>
          <a:xfrm>
            <a:off x="8022736" y="284562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8319990" y="2408708"/>
            <a:ext cx="148627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Arrow Connector 77"/>
          <p:cNvCxnSpPr>
            <a:stCxn id="73" idx="2"/>
          </p:cNvCxnSpPr>
          <p:nvPr/>
        </p:nvCxnSpPr>
        <p:spPr>
          <a:xfrm>
            <a:off x="7207099" y="3282534"/>
            <a:ext cx="18064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833717" y="1845190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55957" y="2277138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56412" y="3357008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82" name="Arc 81"/>
          <p:cNvSpPr/>
          <p:nvPr/>
        </p:nvSpPr>
        <p:spPr>
          <a:xfrm>
            <a:off x="7430039" y="2277137"/>
            <a:ext cx="146814" cy="10833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6833718" y="2817072"/>
            <a:ext cx="2179865" cy="35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207099" y="1972744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64486" y="5804713"/>
            <a:ext cx="8397621" cy="32396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GB" dirty="0"/>
              <a:t>Scheduling (e) exploits certain hardware features (at a higher power budget this time) –still less energy consumed overall compared to (a)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738090" y="5149344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4037158" y="4276466"/>
            <a:ext cx="148627" cy="13097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4332600" y="5149344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>
            <a:off x="4629854" y="4276466"/>
            <a:ext cx="148627" cy="13097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927108" y="5149344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>
            <a:off x="5224363" y="4276466"/>
            <a:ext cx="148627" cy="13097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Straight Arrow Connector 93"/>
          <p:cNvCxnSpPr>
            <a:stCxn id="89" idx="2"/>
          </p:cNvCxnSpPr>
          <p:nvPr/>
        </p:nvCxnSpPr>
        <p:spPr>
          <a:xfrm>
            <a:off x="4111472" y="5586257"/>
            <a:ext cx="18064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3738090" y="4148913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360329" y="4580861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965477" y="5484181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98" name="Arc 97"/>
          <p:cNvSpPr/>
          <p:nvPr/>
        </p:nvSpPr>
        <p:spPr>
          <a:xfrm flipH="1">
            <a:off x="5495025" y="4652852"/>
            <a:ext cx="146814" cy="658032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3738091" y="5012808"/>
            <a:ext cx="217986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564257" y="4436878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</p:spTree>
    <p:extLst>
      <p:ext uri="{BB962C8B-B14F-4D97-AF65-F5344CB8AC3E}">
        <p14:creationId xmlns:p14="http://schemas.microsoft.com/office/powerpoint/2010/main" val="1462465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64702" y="1269260"/>
            <a:ext cx="11734588" cy="5255367"/>
          </a:xfrm>
        </p:spPr>
        <p:txBody>
          <a:bodyPr/>
          <a:lstStyle/>
          <a:p>
            <a:r>
              <a:rPr lang="en-GB" dirty="0"/>
              <a:t>Not necessarily - often higher performance leads to more energy consumption e.g. through increasing clock frequency.</a:t>
            </a:r>
          </a:p>
          <a:p>
            <a:r>
              <a:rPr lang="en-GB" dirty="0"/>
              <a:t>However, eliminating redundant instructions or memory hierarchy optimizations, for instance, reduce the overall execution time (i.e. increase execution speed) and </a:t>
            </a:r>
            <a:r>
              <a:rPr lang="en-GB" u="sng" dirty="0"/>
              <a:t>often</a:t>
            </a:r>
            <a:r>
              <a:rPr lang="en-GB" dirty="0"/>
              <a:t> result in energy reductions consequently. But even this is not always guaranteed. </a:t>
            </a:r>
          </a:p>
          <a:p>
            <a:r>
              <a:rPr lang="en-GB" dirty="0"/>
              <a:t>Consider the following code: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nn-NO" dirty="0"/>
              <a:t>for (i=0; i</a:t>
            </a:r>
            <a:r>
              <a:rPr lang="nn-NO" i="1" dirty="0"/>
              <a:t>&lt;</a:t>
            </a:r>
            <a:r>
              <a:rPr lang="nn-NO" dirty="0"/>
              <a:t>10; i++) {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nn-NO" dirty="0"/>
              <a:t>       x = 2 * y</a:t>
            </a:r>
            <a:endParaRPr lang="nn-NO" i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nn-NO" i="1" dirty="0"/>
              <a:t>               </a:t>
            </a:r>
            <a:r>
              <a:rPr lang="nn-NO" dirty="0"/>
              <a:t>z[i] = w[i] + 1; </a:t>
            </a:r>
          </a:p>
          <a:p>
            <a:pPr marL="4839320" indent="-4839320" algn="just">
              <a:lnSpc>
                <a:spcPct val="90000"/>
              </a:lnSpc>
              <a:buNone/>
            </a:pPr>
            <a:r>
              <a:rPr lang="nn-NO" dirty="0"/>
              <a:t>	}</a:t>
            </a:r>
          </a:p>
          <a:p>
            <a:r>
              <a:rPr lang="en-GB" dirty="0"/>
              <a:t>“x  = 2 * y” is loop invariant so we can take it out of the loop and execute it just once to save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0" y="117330"/>
            <a:ext cx="11779525" cy="1079939"/>
          </a:xfrm>
        </p:spPr>
        <p:txBody>
          <a:bodyPr>
            <a:noAutofit/>
          </a:bodyPr>
          <a:lstStyle/>
          <a:p>
            <a:pPr algn="ctr"/>
            <a:r>
              <a:rPr lang="en-GB" sz="3599" dirty="0"/>
              <a:t>Is Optimizing For Power/Energy The Same As Optimizing For Speed? </a:t>
            </a:r>
            <a:r>
              <a:rPr lang="en-GB" sz="2400" dirty="0"/>
              <a:t>(1/2)</a:t>
            </a:r>
            <a:endParaRPr lang="en-GB" sz="3199" dirty="0"/>
          </a:p>
        </p:txBody>
      </p:sp>
    </p:spTree>
    <p:extLst>
      <p:ext uri="{BB962C8B-B14F-4D97-AF65-F5344CB8AC3E}">
        <p14:creationId xmlns:p14="http://schemas.microsoft.com/office/powerpoint/2010/main" val="241677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64702" y="2637095"/>
            <a:ext cx="11734588" cy="4031515"/>
          </a:xfrm>
        </p:spPr>
        <p:txBody>
          <a:bodyPr/>
          <a:lstStyle/>
          <a:p>
            <a:r>
              <a:rPr lang="en-GB" dirty="0"/>
              <a:t>In a VLIW architecture, however, the code to the left might well be quicker to run as the processor could well be able to execute </a:t>
            </a:r>
            <a:r>
              <a:rPr lang="en-GB" i="1" dirty="0"/>
              <a:t>x = 2 * y </a:t>
            </a:r>
            <a:r>
              <a:rPr lang="en-GB" dirty="0"/>
              <a:t>in parallel with </a:t>
            </a:r>
            <a:r>
              <a:rPr lang="nn-NO" i="1" dirty="0"/>
              <a:t>z[i] = w[i] + 1 </a:t>
            </a:r>
            <a:r>
              <a:rPr lang="nn-NO" dirty="0"/>
              <a:t>so there would be no need to execute it separately as in the case of the code to the right.</a:t>
            </a:r>
          </a:p>
          <a:p>
            <a:r>
              <a:rPr lang="nn-NO" dirty="0"/>
              <a:t>Code to the left however would be more energy consuming as </a:t>
            </a:r>
            <a:r>
              <a:rPr lang="nn-NO" i="1" dirty="0"/>
              <a:t>x = 2 * y </a:t>
            </a:r>
            <a:r>
              <a:rPr lang="nn-NO" dirty="0"/>
              <a:t>would be executed 10 times. So here, quicker execution does not mean less energy consumption as redundant computation is needed to run the code quicker!</a:t>
            </a:r>
          </a:p>
          <a:p>
            <a:r>
              <a:rPr lang="nn-NO" dirty="0"/>
              <a:t>Other similar examples could include memory prefetching and branch prediction.</a:t>
            </a:r>
          </a:p>
          <a:p>
            <a:r>
              <a:rPr lang="nn-NO" dirty="0"/>
              <a:t>In general, optimizing for power/energy on the back of optimizing for speed is more demanding as we often have to compensate for the power/energy cost of extra hardware, or extra redundancy.</a:t>
            </a:r>
          </a:p>
          <a:p>
            <a:endParaRPr lang="nn-NO" dirty="0"/>
          </a:p>
          <a:p>
            <a:endParaRPr lang="nn-NO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0" y="117330"/>
            <a:ext cx="11779525" cy="1079939"/>
          </a:xfrm>
        </p:spPr>
        <p:txBody>
          <a:bodyPr>
            <a:noAutofit/>
          </a:bodyPr>
          <a:lstStyle/>
          <a:p>
            <a:pPr algn="ctr"/>
            <a:r>
              <a:rPr lang="en-GB" sz="3599" dirty="0"/>
              <a:t>Is Optimizing For Power/Energy The Same As Optimizing For Speed? </a:t>
            </a:r>
            <a:r>
              <a:rPr lang="en-GB" sz="2400" dirty="0"/>
              <a:t>(2/2)</a:t>
            </a:r>
            <a:endParaRPr lang="en-GB" sz="3599" dirty="0"/>
          </a:p>
        </p:txBody>
      </p:sp>
      <p:sp>
        <p:nvSpPr>
          <p:cNvPr id="4" name="Rectangle 3"/>
          <p:cNvSpPr/>
          <p:nvPr/>
        </p:nvSpPr>
        <p:spPr>
          <a:xfrm>
            <a:off x="552667" y="1197269"/>
            <a:ext cx="4103506" cy="133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dirty="0"/>
              <a:t>for (i=0; i</a:t>
            </a:r>
            <a:r>
              <a:rPr lang="nn-NO" i="1" dirty="0"/>
              <a:t>&lt;</a:t>
            </a:r>
            <a:r>
              <a:rPr lang="nn-NO" dirty="0"/>
              <a:t>10; i++) {</a:t>
            </a:r>
          </a:p>
          <a:p>
            <a:pPr algn="ctr">
              <a:lnSpc>
                <a:spcPct val="90000"/>
              </a:lnSpc>
            </a:pPr>
            <a:r>
              <a:rPr lang="nn-NO" dirty="0"/>
              <a:t>       x = 2 * y</a:t>
            </a:r>
            <a:endParaRPr lang="nn-NO" i="1" dirty="0"/>
          </a:p>
          <a:p>
            <a:pPr algn="ctr">
              <a:lnSpc>
                <a:spcPct val="90000"/>
              </a:lnSpc>
            </a:pPr>
            <a:r>
              <a:rPr lang="nn-NO" i="1" dirty="0"/>
              <a:t>               </a:t>
            </a:r>
            <a:r>
              <a:rPr lang="nn-NO" dirty="0"/>
              <a:t>z[i] = w[i] + 1; </a:t>
            </a:r>
          </a:p>
          <a:p>
            <a:pPr marL="1169754" indent="-1169754" algn="just">
              <a:lnSpc>
                <a:spcPct val="90000"/>
              </a:lnSpc>
            </a:pPr>
            <a:r>
              <a:rPr lang="nn-NO" dirty="0"/>
              <a:t>	}</a:t>
            </a:r>
          </a:p>
          <a:p>
            <a:pPr marL="4839320" indent="-4839320" algn="just">
              <a:lnSpc>
                <a:spcPct val="90000"/>
              </a:lnSpc>
            </a:pPr>
            <a:r>
              <a:rPr lang="nn-NO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867" y="1197269"/>
            <a:ext cx="4103506" cy="133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nn-NO" dirty="0"/>
              <a:t>         x = 2 * y</a:t>
            </a:r>
          </a:p>
          <a:p>
            <a:pPr algn="ctr">
              <a:lnSpc>
                <a:spcPct val="90000"/>
              </a:lnSpc>
            </a:pPr>
            <a:r>
              <a:rPr lang="nn-NO" dirty="0"/>
              <a:t>for (i=0; i</a:t>
            </a:r>
            <a:r>
              <a:rPr lang="nn-NO" i="1" dirty="0"/>
              <a:t>&lt;</a:t>
            </a:r>
            <a:r>
              <a:rPr lang="nn-NO" dirty="0"/>
              <a:t>10; i++) {</a:t>
            </a:r>
          </a:p>
          <a:p>
            <a:pPr algn="ctr">
              <a:lnSpc>
                <a:spcPct val="90000"/>
              </a:lnSpc>
            </a:pPr>
            <a:r>
              <a:rPr lang="nn-NO" dirty="0"/>
              <a:t>           z[i] = w[i] + 1; </a:t>
            </a:r>
          </a:p>
          <a:p>
            <a:pPr marL="1169754" indent="-1169754" algn="just">
              <a:lnSpc>
                <a:spcPct val="90000"/>
              </a:lnSpc>
            </a:pPr>
            <a:r>
              <a:rPr lang="nn-NO" dirty="0"/>
              <a:t>	}</a:t>
            </a:r>
          </a:p>
          <a:p>
            <a:pPr marL="4839320" indent="-4839320" algn="just">
              <a:lnSpc>
                <a:spcPct val="90000"/>
              </a:lnSpc>
            </a:pPr>
            <a:r>
              <a:rPr lang="nn-NO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30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1413242"/>
            <a:ext cx="11518614" cy="4706759"/>
          </a:xfrm>
        </p:spPr>
        <p:txBody>
          <a:bodyPr/>
          <a:lstStyle/>
          <a:p>
            <a:r>
              <a:rPr lang="en-GB" dirty="0"/>
              <a:t>Not always.  Yes, reducing code size results in less memory usage which can reduce power/energy consumption especially that memory/memory access is often power/energy hungry.</a:t>
            </a:r>
          </a:p>
          <a:p>
            <a:r>
              <a:rPr lang="en-GB" dirty="0"/>
              <a:t>Eliminating redundant variables for instance reduces code size and power/energy consumption.</a:t>
            </a:r>
          </a:p>
          <a:p>
            <a:r>
              <a:rPr lang="en-GB" dirty="0"/>
              <a:t>But reducing code size might also be achieved at the expense of more computations, which consume extra power/energy as illustrated in the variable value-swap codes below.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Only two variables are used in the code to the right (instead of three in the code to the left).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28" y="189321"/>
            <a:ext cx="11878570" cy="1079939"/>
          </a:xfrm>
        </p:spPr>
        <p:txBody>
          <a:bodyPr>
            <a:noAutofit/>
          </a:bodyPr>
          <a:lstStyle/>
          <a:p>
            <a:pPr algn="ctr"/>
            <a:r>
              <a:rPr lang="en-GB" sz="3599" dirty="0"/>
              <a:t>Is Optimizing For Power/Energy The Same As Optimizing For Code Size?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0589" y="4211498"/>
            <a:ext cx="4103506" cy="84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temp= x;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x=y;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y=temp;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2017" y="4283489"/>
            <a:ext cx="4103506" cy="84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x= x + y;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y= x - y;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x= x - y;</a:t>
            </a:r>
          </a:p>
        </p:txBody>
      </p:sp>
    </p:spTree>
    <p:extLst>
      <p:ext uri="{BB962C8B-B14F-4D97-AF65-F5344CB8AC3E}">
        <p14:creationId xmlns:p14="http://schemas.microsoft.com/office/powerpoint/2010/main" val="385497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9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Outline</a:t>
            </a:r>
            <a:endParaRPr lang="en-GB" sz="3200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What should the compiler be able to do?</a:t>
            </a:r>
          </a:p>
          <a:p>
            <a:r>
              <a:rPr lang="en-GB" sz="2000" dirty="0"/>
              <a:t>What could stop the compiler from optimizing?</a:t>
            </a:r>
          </a:p>
          <a:p>
            <a:r>
              <a:rPr lang="en-GB" sz="2000" dirty="0"/>
              <a:t>How can we tell if the compiler  has applied the optimizations?</a:t>
            </a:r>
          </a:p>
          <a:p>
            <a:r>
              <a:rPr lang="en-GB" sz="2000" dirty="0"/>
              <a:t>How can we modify the source code to help the compiler optimize?</a:t>
            </a:r>
          </a:p>
        </p:txBody>
      </p:sp>
    </p:spTree>
    <p:extLst>
      <p:ext uri="{BB962C8B-B14F-4D97-AF65-F5344CB8AC3E}">
        <p14:creationId xmlns:p14="http://schemas.microsoft.com/office/powerpoint/2010/main" val="7449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Points for Efficient Code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correct code, then optimize.</a:t>
            </a:r>
          </a:p>
          <a:p>
            <a:endParaRPr lang="en-US" dirty="0"/>
          </a:p>
          <a:p>
            <a:r>
              <a:rPr lang="en-US" dirty="0"/>
              <a:t>Use a top-down approach.</a:t>
            </a:r>
          </a:p>
          <a:p>
            <a:endParaRPr lang="en-US" dirty="0"/>
          </a:p>
          <a:p>
            <a:r>
              <a:rPr lang="en-US" dirty="0"/>
              <a:t>Know your microprocessor’s architecture, compiler, and programming language.</a:t>
            </a:r>
          </a:p>
          <a:p>
            <a:pPr lvl="1"/>
            <a:r>
              <a:rPr lang="en-US" dirty="0"/>
              <a:t>Use the right tool for the problem</a:t>
            </a:r>
          </a:p>
          <a:p>
            <a:endParaRPr lang="en-US" dirty="0"/>
          </a:p>
          <a:p>
            <a:r>
              <a:rPr lang="en-US" dirty="0"/>
              <a:t>Consider the use of optimized libraries for critical paths in your program.</a:t>
            </a:r>
            <a:endParaRPr lang="en-US" sz="3199" dirty="0"/>
          </a:p>
        </p:txBody>
      </p:sp>
    </p:spTree>
    <p:extLst>
      <p:ext uri="{BB962C8B-B14F-4D97-AF65-F5344CB8AC3E}">
        <p14:creationId xmlns:p14="http://schemas.microsoft.com/office/powerpoint/2010/main" val="236301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Compiler Stages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  <a:p>
            <a:pPr lvl="1"/>
            <a:r>
              <a:rPr lang="en-US" dirty="0"/>
              <a:t>reads in source code e.g. C code, checks for lexical and syntax errors, </a:t>
            </a:r>
          </a:p>
          <a:p>
            <a:pPr lvl="1"/>
            <a:r>
              <a:rPr lang="en-US" dirty="0"/>
              <a:t>forms intermediate code (tree representation)</a:t>
            </a:r>
          </a:p>
          <a:p>
            <a:r>
              <a:rPr lang="en-US" dirty="0"/>
              <a:t>High-Level Optimizer</a:t>
            </a:r>
          </a:p>
          <a:p>
            <a:pPr lvl="1"/>
            <a:r>
              <a:rPr lang="en-US" dirty="0"/>
              <a:t>Modifies intermediate code (processor-independent)</a:t>
            </a:r>
          </a:p>
          <a:p>
            <a:r>
              <a:rPr lang="en-US" dirty="0"/>
              <a:t>Code Generator</a:t>
            </a:r>
          </a:p>
          <a:p>
            <a:pPr lvl="1"/>
            <a:r>
              <a:rPr lang="en-US" dirty="0"/>
              <a:t>Creates assembly code step-by-step from each node of the intermediate code</a:t>
            </a:r>
          </a:p>
          <a:p>
            <a:pPr lvl="1"/>
            <a:r>
              <a:rPr lang="en-US" dirty="0"/>
              <a:t>Allocates variable uses to registers</a:t>
            </a:r>
          </a:p>
          <a:p>
            <a:r>
              <a:rPr lang="en-US" dirty="0"/>
              <a:t>Low-Level Optimizer</a:t>
            </a:r>
          </a:p>
          <a:p>
            <a:pPr lvl="1"/>
            <a:r>
              <a:rPr lang="en-US" dirty="0"/>
              <a:t>Modifies assembly code (parts are processor-specific)</a:t>
            </a:r>
          </a:p>
          <a:p>
            <a:r>
              <a:rPr lang="en-US" i="1" dirty="0"/>
              <a:t>Assembler</a:t>
            </a:r>
          </a:p>
          <a:p>
            <a:pPr lvl="1"/>
            <a:r>
              <a:rPr lang="en-US" i="1" dirty="0"/>
              <a:t>Creates object code (machine code)</a:t>
            </a:r>
          </a:p>
          <a:p>
            <a:r>
              <a:rPr lang="en-US" i="1" dirty="0"/>
              <a:t>Linker/Loader</a:t>
            </a:r>
          </a:p>
          <a:p>
            <a:pPr lvl="1"/>
            <a:r>
              <a:rPr lang="en-US" i="1" dirty="0"/>
              <a:t>Creates executable image from object file</a:t>
            </a:r>
          </a:p>
        </p:txBody>
      </p:sp>
    </p:spTree>
    <p:extLst>
      <p:ext uri="{BB962C8B-B14F-4D97-AF65-F5344CB8AC3E}">
        <p14:creationId xmlns:p14="http://schemas.microsoft.com/office/powerpoint/2010/main" val="246959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handcuff the compiler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F69F4BF-F7AF-4F94-AC20-57607409F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9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99" dirty="0"/>
              <a:t>Which optimizations is the compiler capable of?</a:t>
            </a:r>
          </a:p>
          <a:p>
            <a:endParaRPr lang="en-US" sz="2799" dirty="0"/>
          </a:p>
          <a:p>
            <a:r>
              <a:rPr lang="en-US" sz="2799" dirty="0"/>
              <a:t>What might stop the compiler from applying them?</a:t>
            </a:r>
          </a:p>
          <a:p>
            <a:pPr lvl="1"/>
            <a:endParaRPr lang="en-US" sz="2400" dirty="0"/>
          </a:p>
          <a:p>
            <a:r>
              <a:rPr lang="en-US" sz="2799" dirty="0"/>
              <a:t>How can we tell if the compiler applied them? </a:t>
            </a:r>
            <a:endParaRPr lang="en-US" sz="2799" dirty="0">
              <a:solidFill>
                <a:srgbClr val="FF0000"/>
              </a:solidFill>
            </a:endParaRPr>
          </a:p>
          <a:p>
            <a:endParaRPr lang="en-US" sz="2799" dirty="0"/>
          </a:p>
          <a:p>
            <a:r>
              <a:rPr lang="en-US" sz="2799" dirty="0"/>
              <a:t>How can we modify the source code to help the compiler optimize?</a:t>
            </a:r>
          </a:p>
        </p:txBody>
      </p:sp>
    </p:spTree>
    <p:extLst>
      <p:ext uri="{BB962C8B-B14F-4D97-AF65-F5344CB8AC3E}">
        <p14:creationId xmlns:p14="http://schemas.microsoft.com/office/powerpoint/2010/main" val="307323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compiler be able to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0B1BA-E890-4EA3-80B8-96A1FBFDD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4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Scalar Optimizations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you expect your compiler to be able to do?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Machine-Independent (MI)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Eliminate code with no effect</a:t>
            </a:r>
          </a:p>
          <a:p>
            <a:pPr lvl="1">
              <a:spcBef>
                <a:spcPct val="0"/>
              </a:spcBef>
            </a:pPr>
            <a:r>
              <a:rPr lang="en-US"/>
              <a:t>Specialize </a:t>
            </a:r>
            <a:r>
              <a:rPr lang="en-US" dirty="0"/>
              <a:t>computations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Eliminate redundant computations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Machine-Dependent (MD)</a:t>
            </a:r>
          </a:p>
          <a:p>
            <a:pPr lvl="1">
              <a:spcBef>
                <a:spcPct val="0"/>
              </a:spcBef>
            </a:pPr>
            <a:r>
              <a:rPr lang="en-US" dirty="0"/>
              <a:t>Take advantage of special hardware features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Manage or hide latency</a:t>
            </a:r>
          </a:p>
          <a:p>
            <a:pPr lvl="1">
              <a:spcBef>
                <a:spcPct val="0"/>
              </a:spcBef>
            </a:pPr>
            <a:r>
              <a:rPr lang="en-US" dirty="0"/>
              <a:t>Manage limited machine resources</a:t>
            </a:r>
          </a:p>
        </p:txBody>
      </p:sp>
    </p:spTree>
    <p:extLst>
      <p:ext uri="{BB962C8B-B14F-4D97-AF65-F5344CB8AC3E}">
        <p14:creationId xmlns:p14="http://schemas.microsoft.com/office/powerpoint/2010/main" val="213321071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73</TotalTime>
  <Words>2906</Words>
  <Application>Microsoft Office PowerPoint</Application>
  <PresentationFormat>Widescreen</PresentationFormat>
  <Paragraphs>366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Lucida Console</vt:lpstr>
      <vt:lpstr>Times New Roman</vt:lpstr>
      <vt:lpstr>Verdana</vt:lpstr>
      <vt:lpstr>Wingdings</vt:lpstr>
      <vt:lpstr>Arm_PPT_Public</vt:lpstr>
      <vt:lpstr>Programming for Power-Efficient Computing : Low Level Techniques</vt:lpstr>
      <vt:lpstr>Learning Objectives</vt:lpstr>
      <vt:lpstr>Outline</vt:lpstr>
      <vt:lpstr>Starting Points for Efficient Code</vt:lpstr>
      <vt:lpstr>Review of Compiler Stages</vt:lpstr>
      <vt:lpstr>don’t handcuff the compiler</vt:lpstr>
      <vt:lpstr>Approach</vt:lpstr>
      <vt:lpstr>What should the compiler be able to do?</vt:lpstr>
      <vt:lpstr>Scalar Optimizations</vt:lpstr>
      <vt:lpstr>MI: Eliminate code with no effect</vt:lpstr>
      <vt:lpstr>MI: Specialize computations</vt:lpstr>
      <vt:lpstr>MI: Enabling Transformations</vt:lpstr>
      <vt:lpstr>Machine-Dependent Optimizations</vt:lpstr>
      <vt:lpstr>What could stop the compiler from optimizing?</vt:lpstr>
      <vt:lpstr>Excessive Variable Scope</vt:lpstr>
      <vt:lpstr>Automatic Promotions in Arithmetic Expressions</vt:lpstr>
      <vt:lpstr>Resulting Object Code</vt:lpstr>
      <vt:lpstr>ANSI C Standard for Argument Promotions</vt:lpstr>
      <vt:lpstr>Compiler Optimization Levels e.g. Arm Compiler</vt:lpstr>
      <vt:lpstr>How Can WE TELL IF THE COMPILER  HAS APPLIED THE OPTIMIZATIONS?</vt:lpstr>
      <vt:lpstr>Profiling Computer Programs</vt:lpstr>
      <vt:lpstr>How can we modify the source code to help the compiler optimize?</vt:lpstr>
      <vt:lpstr>Iterative Optimization Process</vt:lpstr>
      <vt:lpstr>Is Optimizing For Power The Same As Optimizing For Energy? (1/2)</vt:lpstr>
      <vt:lpstr>Is Optimizing For Power The Same As Optimizing For Energy? (2/2)</vt:lpstr>
      <vt:lpstr>Is Optimizing For Power/Energy The Same As Optimizing For Speed? (1/2)</vt:lpstr>
      <vt:lpstr>Is Optimizing For Power/Energy The Same As Optimizing For Speed? (2/2)</vt:lpstr>
      <vt:lpstr>Is Optimizing For Power/Energy The Same As Optimizing For Code Size?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Francisca Tan</cp:lastModifiedBy>
  <cp:revision>5</cp:revision>
  <dcterms:created xsi:type="dcterms:W3CDTF">2021-07-30T09:18:53Z</dcterms:created>
  <dcterms:modified xsi:type="dcterms:W3CDTF">2021-11-10T13:58:23Z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